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8" r:id="rId3"/>
    <p:sldId id="291" r:id="rId4"/>
    <p:sldId id="292" r:id="rId5"/>
    <p:sldId id="293" r:id="rId6"/>
    <p:sldId id="294" r:id="rId7"/>
    <p:sldId id="289" r:id="rId8"/>
    <p:sldId id="281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xema González Balseiro" initials="TGB" lastIdx="1" clrIdx="0">
    <p:extLst>
      <p:ext uri="{19B8F6BF-5375-455C-9EA6-DF929625EA0E}">
        <p15:presenceInfo xmlns:p15="http://schemas.microsoft.com/office/powerpoint/2012/main" userId="a6c5b3bf80d42c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D9AE2-3641-D442-BF55-4D72440FDB58}" v="7" dt="2021-08-30T17:27:01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89508" autoAdjust="0"/>
  </p:normalViewPr>
  <p:slideViewPr>
    <p:cSldViewPr snapToGrid="0">
      <p:cViewPr varScale="1">
        <p:scale>
          <a:sx n="89" d="100"/>
          <a:sy n="89" d="100"/>
        </p:scale>
        <p:origin x="11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17/9/21</a:t>
            </a:fld>
            <a:endParaRPr lang="es-ES_trad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26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472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909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708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2336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17/9/21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17/9/21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17/9/21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17/9/21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0" y="4661065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08AB0EA-68EF-47F3-86CE-D045EC29F68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5" y="4208879"/>
            <a:ext cx="2435357" cy="121920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9AE776F-5CD4-47DF-AEFC-0BB78A21917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3" y="4684723"/>
            <a:ext cx="2242690" cy="4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17/9/21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579603" y="1413427"/>
            <a:ext cx="5604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Bicep, el brazo fuerte de Azure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759062" y="6089650"/>
            <a:ext cx="133722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09-10/10/2021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J.Rafa Ramón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Development Engineer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6053077"/>
            <a:ext cx="361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@jrafaramon</a:t>
            </a:r>
            <a:b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s-ES" sz="1600" dirty="0">
                <a:solidFill>
                  <a:schemeClr val="bg1"/>
                </a:solidFill>
              </a:rPr>
              <a:t>https://jrrn.github.io/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6A63A1-D445-4358-B427-A9EEF6A4C50C}"/>
              </a:ext>
            </a:extLst>
          </p:cNvPr>
          <p:cNvSpPr txBox="1"/>
          <p:nvPr/>
        </p:nvSpPr>
        <p:spPr>
          <a:xfrm>
            <a:off x="0" y="6436041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@jrafaramon</a:t>
            </a:r>
          </a:p>
        </p:txBody>
      </p:sp>
    </p:spTree>
    <p:extLst>
      <p:ext uri="{BB962C8B-B14F-4D97-AF65-F5344CB8AC3E}">
        <p14:creationId xmlns:p14="http://schemas.microsoft.com/office/powerpoint/2010/main" val="5319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E0645-2B93-DD46-BFC0-B0C03E9E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Bicep, ¿Qué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DA68A7-D721-4A49-B09B-9468B74E0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756"/>
            <a:ext cx="11068455" cy="461917"/>
          </a:xfrm>
        </p:spPr>
        <p:txBody>
          <a:bodyPr>
            <a:normAutofit fontScale="92500"/>
          </a:bodyPr>
          <a:lstStyle/>
          <a:p>
            <a:r>
              <a:rPr lang="es-ES" dirty="0"/>
              <a:t>Bicep es un lenguaje específico de dominio para ser usado cómo IaC en Azure.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E8E1D65-2DB9-6743-9941-02C82C4CA7E3}"/>
              </a:ext>
            </a:extLst>
          </p:cNvPr>
          <p:cNvSpPr txBox="1">
            <a:spLocks/>
          </p:cNvSpPr>
          <p:nvPr/>
        </p:nvSpPr>
        <p:spPr>
          <a:xfrm>
            <a:off x="838200" y="1997056"/>
            <a:ext cx="10515600" cy="46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 una capa de Syntactic Sugar por encima de ARM.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F3A0EBF-A560-CE4B-801A-FCF23CC3B237}"/>
              </a:ext>
            </a:extLst>
          </p:cNvPr>
          <p:cNvSpPr txBox="1">
            <a:spLocks/>
          </p:cNvSpPr>
          <p:nvPr/>
        </p:nvSpPr>
        <p:spPr>
          <a:xfrm>
            <a:off x="838200" y="2515356"/>
            <a:ext cx="10515600" cy="46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Modular, decorar y reutilizar.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5ADC0FB-0BB6-B743-9F3A-3B444232EE55}"/>
              </a:ext>
            </a:extLst>
          </p:cNvPr>
          <p:cNvSpPr txBox="1">
            <a:spLocks/>
          </p:cNvSpPr>
          <p:nvPr/>
        </p:nvSpPr>
        <p:spPr>
          <a:xfrm>
            <a:off x="838200" y="3033656"/>
            <a:ext cx="10515600" cy="46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Sin estado persistido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774633D-525D-D244-9D07-68B78E56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70" y="2458973"/>
            <a:ext cx="5589260" cy="37045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AF2A51-A47C-E842-8E86-D9248643F07C}"/>
              </a:ext>
            </a:extLst>
          </p:cNvPr>
          <p:cNvSpPr txBox="1"/>
          <p:nvPr/>
        </p:nvSpPr>
        <p:spPr>
          <a:xfrm>
            <a:off x="0" y="643764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@jrafaramon</a:t>
            </a:r>
          </a:p>
        </p:txBody>
      </p:sp>
    </p:spTree>
    <p:extLst>
      <p:ext uri="{BB962C8B-B14F-4D97-AF65-F5344CB8AC3E}">
        <p14:creationId xmlns:p14="http://schemas.microsoft.com/office/powerpoint/2010/main" val="22711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C0959-3BC3-C149-AA40-5A6123CC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Bicep</a:t>
            </a:r>
            <a:r>
              <a:rPr lang="es-ES" baseline="0" dirty="0"/>
              <a:t> vs ARM vs Terraform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C19FAB48-106D-4140-B627-C657C238D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965406"/>
              </p:ext>
            </p:extLst>
          </p:nvPr>
        </p:nvGraphicFramePr>
        <p:xfrm>
          <a:off x="838200" y="1477963"/>
          <a:ext cx="10515596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5609513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64205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47349118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582086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Bicep</a:t>
                      </a:r>
                    </a:p>
                  </a:txBody>
                  <a:tcPr>
                    <a:solidFill>
                      <a:srgbClr val="561B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ARM</a:t>
                      </a:r>
                    </a:p>
                  </a:txBody>
                  <a:tcPr>
                    <a:solidFill>
                      <a:srgbClr val="561B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Terraform</a:t>
                      </a:r>
                    </a:p>
                  </a:txBody>
                  <a:tcPr>
                    <a:solidFill>
                      <a:srgbClr val="561B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2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9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4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85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544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s-E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58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287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0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rgbClr val="561B64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36278"/>
                  </a:ext>
                </a:extLst>
              </a:tr>
            </a:tbl>
          </a:graphicData>
        </a:graphic>
      </p:graphicFrame>
      <p:pic>
        <p:nvPicPr>
          <p:cNvPr id="6" name="Gráfico 5" descr="סימון תג 1 con relleno sólido">
            <a:extLst>
              <a:ext uri="{FF2B5EF4-FFF2-40B4-BE49-F238E27FC236}">
                <a16:creationId xmlns:a16="http://schemas.microsoft.com/office/drawing/2014/main" id="{2D7C48A0-9237-774B-96B4-CA8A18C56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2144" y="1856935"/>
            <a:ext cx="324412" cy="324412"/>
          </a:xfrm>
          <a:prstGeom prst="rect">
            <a:avLst/>
          </a:prstGeom>
        </p:spPr>
      </p:pic>
      <p:pic>
        <p:nvPicPr>
          <p:cNvPr id="8" name="Gráfico 7" descr="Insignia de cruz con relleno sólido">
            <a:extLst>
              <a:ext uri="{FF2B5EF4-FFF2-40B4-BE49-F238E27FC236}">
                <a16:creationId xmlns:a16="http://schemas.microsoft.com/office/drawing/2014/main" id="{E73AAC18-7A7A-FC49-B3CC-3341B9B5D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071" y="1856935"/>
            <a:ext cx="324412" cy="324412"/>
          </a:xfrm>
          <a:prstGeom prst="rect">
            <a:avLst/>
          </a:prstGeom>
        </p:spPr>
      </p:pic>
      <p:pic>
        <p:nvPicPr>
          <p:cNvPr id="10" name="Gráfico 9" descr="Insignia de cruz con relleno sólido">
            <a:extLst>
              <a:ext uri="{FF2B5EF4-FFF2-40B4-BE49-F238E27FC236}">
                <a16:creationId xmlns:a16="http://schemas.microsoft.com/office/drawing/2014/main" id="{BC5AD852-EEDF-6949-8C27-4691191F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519" y="1856935"/>
            <a:ext cx="324412" cy="3244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894C361-31C2-B847-924F-09357A894BEB}"/>
              </a:ext>
            </a:extLst>
          </p:cNvPr>
          <p:cNvSpPr txBox="1"/>
          <p:nvPr/>
        </p:nvSpPr>
        <p:spPr>
          <a:xfrm>
            <a:off x="1062908" y="1856935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Multi Cloud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4C8B99-F8AF-4C49-9C93-E05E48C873AE}"/>
              </a:ext>
            </a:extLst>
          </p:cNvPr>
          <p:cNvSpPr txBox="1"/>
          <p:nvPr/>
        </p:nvSpPr>
        <p:spPr>
          <a:xfrm>
            <a:off x="1062908" y="2221205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Ciclo de Vida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795BEA-F91D-C043-9FB2-CCF83DFD2B58}"/>
              </a:ext>
            </a:extLst>
          </p:cNvPr>
          <p:cNvSpPr txBox="1"/>
          <p:nvPr/>
        </p:nvSpPr>
        <p:spPr>
          <a:xfrm>
            <a:off x="1062908" y="2585781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CC6CE7-8682-6048-80AF-644FF2BC33FD}"/>
              </a:ext>
            </a:extLst>
          </p:cNvPr>
          <p:cNvSpPr txBox="1"/>
          <p:nvPr/>
        </p:nvSpPr>
        <p:spPr>
          <a:xfrm>
            <a:off x="1062908" y="2954807"/>
            <a:ext cx="22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Lenguaje Declarativo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6C1FBD4-A7E8-3748-B832-73DB63BA0D90}"/>
              </a:ext>
            </a:extLst>
          </p:cNvPr>
          <p:cNvSpPr txBox="1"/>
          <p:nvPr/>
        </p:nvSpPr>
        <p:spPr>
          <a:xfrm>
            <a:off x="1051585" y="3348801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Validación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3D4F0A0-D98B-284A-9713-F003C7EF16B8}"/>
              </a:ext>
            </a:extLst>
          </p:cNvPr>
          <p:cNvSpPr txBox="1"/>
          <p:nvPr/>
        </p:nvSpPr>
        <p:spPr>
          <a:xfrm>
            <a:off x="1051584" y="3713377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Versionado</a:t>
            </a:r>
          </a:p>
        </p:txBody>
      </p:sp>
      <p:pic>
        <p:nvPicPr>
          <p:cNvPr id="17" name="Gráfico 16" descr="סימון תג 1 con relleno sólido">
            <a:extLst>
              <a:ext uri="{FF2B5EF4-FFF2-40B4-BE49-F238E27FC236}">
                <a16:creationId xmlns:a16="http://schemas.microsoft.com/office/drawing/2014/main" id="{982E2E23-5605-C244-B6B2-BF873B298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2144" y="2616327"/>
            <a:ext cx="324412" cy="324412"/>
          </a:xfrm>
          <a:prstGeom prst="rect">
            <a:avLst/>
          </a:prstGeom>
        </p:spPr>
      </p:pic>
      <p:pic>
        <p:nvPicPr>
          <p:cNvPr id="18" name="Gráfico 17" descr="Insignia de cruz con relleno sólido">
            <a:extLst>
              <a:ext uri="{FF2B5EF4-FFF2-40B4-BE49-F238E27FC236}">
                <a16:creationId xmlns:a16="http://schemas.microsoft.com/office/drawing/2014/main" id="{DA3C31EF-ABB9-D249-95E0-EE26117FF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071" y="2616327"/>
            <a:ext cx="324412" cy="324412"/>
          </a:xfrm>
          <a:prstGeom prst="rect">
            <a:avLst/>
          </a:prstGeom>
        </p:spPr>
      </p:pic>
      <p:pic>
        <p:nvPicPr>
          <p:cNvPr id="19" name="Gráfico 18" descr="Insignia de cruz con relleno sólido">
            <a:extLst>
              <a:ext uri="{FF2B5EF4-FFF2-40B4-BE49-F238E27FC236}">
                <a16:creationId xmlns:a16="http://schemas.microsoft.com/office/drawing/2014/main" id="{89A83D9F-4DC5-D942-B0F4-31CD1D45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519" y="2616327"/>
            <a:ext cx="324412" cy="324412"/>
          </a:xfrm>
          <a:prstGeom prst="rect">
            <a:avLst/>
          </a:prstGeom>
        </p:spPr>
      </p:pic>
      <p:pic>
        <p:nvPicPr>
          <p:cNvPr id="21" name="Gráfico 20" descr="סימון תג 1 con relleno sólido">
            <a:extLst>
              <a:ext uri="{FF2B5EF4-FFF2-40B4-BE49-F238E27FC236}">
                <a16:creationId xmlns:a16="http://schemas.microsoft.com/office/drawing/2014/main" id="{6D2D0274-1AC1-A942-BCC6-92C4AA6E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2144" y="2999727"/>
            <a:ext cx="324412" cy="324412"/>
          </a:xfrm>
          <a:prstGeom prst="rect">
            <a:avLst/>
          </a:prstGeom>
        </p:spPr>
      </p:pic>
      <p:pic>
        <p:nvPicPr>
          <p:cNvPr id="22" name="Gráfico 21" descr="סימון תג 1 con relleno sólido">
            <a:extLst>
              <a:ext uri="{FF2B5EF4-FFF2-40B4-BE49-F238E27FC236}">
                <a16:creationId xmlns:a16="http://schemas.microsoft.com/office/drawing/2014/main" id="{30CAA27B-87B9-2649-AE2A-9BDA0C0CF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2519" y="2986700"/>
            <a:ext cx="324412" cy="324412"/>
          </a:xfrm>
          <a:prstGeom prst="rect">
            <a:avLst/>
          </a:prstGeom>
        </p:spPr>
      </p:pic>
      <p:pic>
        <p:nvPicPr>
          <p:cNvPr id="23" name="Gráfico 22" descr="סימון תג 1 con relleno sólido">
            <a:extLst>
              <a:ext uri="{FF2B5EF4-FFF2-40B4-BE49-F238E27FC236}">
                <a16:creationId xmlns:a16="http://schemas.microsoft.com/office/drawing/2014/main" id="{C0C2B9E9-8CBB-1342-AE17-C43CC882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5071" y="2977858"/>
            <a:ext cx="324412" cy="324412"/>
          </a:xfrm>
          <a:prstGeom prst="rect">
            <a:avLst/>
          </a:prstGeom>
        </p:spPr>
      </p:pic>
      <p:pic>
        <p:nvPicPr>
          <p:cNvPr id="24" name="Gráfico 23" descr="סימון תג 1 con relleno sólido">
            <a:extLst>
              <a:ext uri="{FF2B5EF4-FFF2-40B4-BE49-F238E27FC236}">
                <a16:creationId xmlns:a16="http://schemas.microsoft.com/office/drawing/2014/main" id="{26E46D95-A50B-E84C-A272-0EC6E4A65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5071" y="3339389"/>
            <a:ext cx="324412" cy="324412"/>
          </a:xfrm>
          <a:prstGeom prst="rect">
            <a:avLst/>
          </a:prstGeom>
        </p:spPr>
      </p:pic>
      <p:pic>
        <p:nvPicPr>
          <p:cNvPr id="25" name="Gráfico 24" descr="סימון תג 1 con relleno sólido">
            <a:extLst>
              <a:ext uri="{FF2B5EF4-FFF2-40B4-BE49-F238E27FC236}">
                <a16:creationId xmlns:a16="http://schemas.microsoft.com/office/drawing/2014/main" id="{A3616EE1-4FAD-9E49-BC00-D6CF8DFC5C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2144" y="3348801"/>
            <a:ext cx="324412" cy="324412"/>
          </a:xfrm>
          <a:prstGeom prst="rect">
            <a:avLst/>
          </a:prstGeom>
        </p:spPr>
      </p:pic>
      <p:pic>
        <p:nvPicPr>
          <p:cNvPr id="26" name="Gráfico 25" descr="סימון תג 1 con relleno sólido">
            <a:extLst>
              <a:ext uri="{FF2B5EF4-FFF2-40B4-BE49-F238E27FC236}">
                <a16:creationId xmlns:a16="http://schemas.microsoft.com/office/drawing/2014/main" id="{8E8B9B40-2037-5546-BCB2-1627340D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5071" y="3702399"/>
            <a:ext cx="324412" cy="324412"/>
          </a:xfrm>
          <a:prstGeom prst="rect">
            <a:avLst/>
          </a:prstGeom>
        </p:spPr>
      </p:pic>
      <p:pic>
        <p:nvPicPr>
          <p:cNvPr id="27" name="Gráfico 26" descr="סימון תג 1 con relleno sólido">
            <a:extLst>
              <a:ext uri="{FF2B5EF4-FFF2-40B4-BE49-F238E27FC236}">
                <a16:creationId xmlns:a16="http://schemas.microsoft.com/office/drawing/2014/main" id="{59D14431-7DB0-1C44-A173-14CD1B793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2519" y="3714922"/>
            <a:ext cx="324412" cy="324412"/>
          </a:xfrm>
          <a:prstGeom prst="rect">
            <a:avLst/>
          </a:prstGeom>
        </p:spPr>
      </p:pic>
      <p:pic>
        <p:nvPicPr>
          <p:cNvPr id="28" name="Gráfico 27" descr="Insignia de cruz con relleno sólido">
            <a:extLst>
              <a:ext uri="{FF2B5EF4-FFF2-40B4-BE49-F238E27FC236}">
                <a16:creationId xmlns:a16="http://schemas.microsoft.com/office/drawing/2014/main" id="{2FCA7F94-73F6-824B-9934-25E1BF59D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8480" y="3712534"/>
            <a:ext cx="324412" cy="32441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4DC3F2B-79EF-324E-9CA4-F4862E226189}"/>
              </a:ext>
            </a:extLst>
          </p:cNvPr>
          <p:cNvSpPr txBox="1"/>
          <p:nvPr/>
        </p:nvSpPr>
        <p:spPr>
          <a:xfrm>
            <a:off x="1062908" y="4062625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Plan de Ejecución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C2A672B-564B-C247-8F6E-51F70CCE11DF}"/>
              </a:ext>
            </a:extLst>
          </p:cNvPr>
          <p:cNvSpPr txBox="1"/>
          <p:nvPr/>
        </p:nvSpPr>
        <p:spPr>
          <a:xfrm>
            <a:off x="1051583" y="4427201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Plugins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15FAB4B-501E-7344-94A9-18F9E9A0AE30}"/>
              </a:ext>
            </a:extLst>
          </p:cNvPr>
          <p:cNvSpPr txBox="1"/>
          <p:nvPr/>
        </p:nvSpPr>
        <p:spPr>
          <a:xfrm>
            <a:off x="1051582" y="4809858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Migración</a:t>
            </a:r>
          </a:p>
        </p:txBody>
      </p:sp>
      <p:pic>
        <p:nvPicPr>
          <p:cNvPr id="33" name="Gráfico 32" descr="סימון תג 1 con relleno sólido">
            <a:extLst>
              <a:ext uri="{FF2B5EF4-FFF2-40B4-BE49-F238E27FC236}">
                <a16:creationId xmlns:a16="http://schemas.microsoft.com/office/drawing/2014/main" id="{F829E76A-01B5-2B4B-B999-3775BB86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692" y="4094211"/>
            <a:ext cx="324412" cy="324412"/>
          </a:xfrm>
          <a:prstGeom prst="rect">
            <a:avLst/>
          </a:prstGeom>
        </p:spPr>
      </p:pic>
      <p:pic>
        <p:nvPicPr>
          <p:cNvPr id="34" name="Gráfico 33" descr="סימון תג 1 con relleno sólido">
            <a:extLst>
              <a:ext uri="{FF2B5EF4-FFF2-40B4-BE49-F238E27FC236}">
                <a16:creationId xmlns:a16="http://schemas.microsoft.com/office/drawing/2014/main" id="{ABA1CB6B-0D9F-3E47-8C0D-2F8CEF4C8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8480" y="4094211"/>
            <a:ext cx="324412" cy="324412"/>
          </a:xfrm>
          <a:prstGeom prst="rect">
            <a:avLst/>
          </a:prstGeom>
        </p:spPr>
      </p:pic>
      <p:pic>
        <p:nvPicPr>
          <p:cNvPr id="35" name="Gráfico 34" descr="Insignia de cruz con relleno sólido">
            <a:extLst>
              <a:ext uri="{FF2B5EF4-FFF2-40B4-BE49-F238E27FC236}">
                <a16:creationId xmlns:a16="http://schemas.microsoft.com/office/drawing/2014/main" id="{9EC7B9BE-85C8-654A-91CB-04A83A125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519" y="4091352"/>
            <a:ext cx="324412" cy="324412"/>
          </a:xfrm>
          <a:prstGeom prst="rect">
            <a:avLst/>
          </a:prstGeom>
        </p:spPr>
      </p:pic>
      <p:pic>
        <p:nvPicPr>
          <p:cNvPr id="37" name="Gráfico 36" descr="סימון תג 1 con relleno sólido">
            <a:extLst>
              <a:ext uri="{FF2B5EF4-FFF2-40B4-BE49-F238E27FC236}">
                <a16:creationId xmlns:a16="http://schemas.microsoft.com/office/drawing/2014/main" id="{0FC3CC12-5B0B-B542-A7E3-0495E357E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519" y="3337210"/>
            <a:ext cx="324412" cy="324412"/>
          </a:xfrm>
          <a:prstGeom prst="rect">
            <a:avLst/>
          </a:prstGeom>
        </p:spPr>
      </p:pic>
      <p:pic>
        <p:nvPicPr>
          <p:cNvPr id="38" name="Gráfico 37" descr="סימון תג 1 con relleno sólido">
            <a:extLst>
              <a:ext uri="{FF2B5EF4-FFF2-40B4-BE49-F238E27FC236}">
                <a16:creationId xmlns:a16="http://schemas.microsoft.com/office/drawing/2014/main" id="{C9806BA9-81EF-BC42-8C86-549E1EE85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692" y="4832318"/>
            <a:ext cx="324412" cy="324412"/>
          </a:xfrm>
          <a:prstGeom prst="rect">
            <a:avLst/>
          </a:prstGeom>
        </p:spPr>
      </p:pic>
      <p:pic>
        <p:nvPicPr>
          <p:cNvPr id="39" name="Gráfico 38" descr="סימון תג 1 con relleno sólido">
            <a:extLst>
              <a:ext uri="{FF2B5EF4-FFF2-40B4-BE49-F238E27FC236}">
                <a16:creationId xmlns:a16="http://schemas.microsoft.com/office/drawing/2014/main" id="{F099181D-02C9-9247-9DEC-7CDD378DE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0173" y="4822434"/>
            <a:ext cx="324412" cy="324412"/>
          </a:xfrm>
          <a:prstGeom prst="rect">
            <a:avLst/>
          </a:prstGeom>
        </p:spPr>
      </p:pic>
      <p:pic>
        <p:nvPicPr>
          <p:cNvPr id="40" name="Gráfico 39" descr="Insignia de cruz con relleno sólido">
            <a:extLst>
              <a:ext uri="{FF2B5EF4-FFF2-40B4-BE49-F238E27FC236}">
                <a16:creationId xmlns:a16="http://schemas.microsoft.com/office/drawing/2014/main" id="{F0F213B9-608C-7945-8005-E96848092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8480" y="4835769"/>
            <a:ext cx="324412" cy="324412"/>
          </a:xfrm>
          <a:prstGeom prst="rect">
            <a:avLst/>
          </a:prstGeom>
        </p:spPr>
      </p:pic>
      <p:pic>
        <p:nvPicPr>
          <p:cNvPr id="41" name="Gráfico 40" descr="סימון תג 1 con relleno sólido">
            <a:extLst>
              <a:ext uri="{FF2B5EF4-FFF2-40B4-BE49-F238E27FC236}">
                <a16:creationId xmlns:a16="http://schemas.microsoft.com/office/drawing/2014/main" id="{EBF6D1E3-F382-C74E-AFE7-0843BA948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692" y="4440506"/>
            <a:ext cx="324412" cy="324412"/>
          </a:xfrm>
          <a:prstGeom prst="rect">
            <a:avLst/>
          </a:prstGeom>
        </p:spPr>
      </p:pic>
      <p:pic>
        <p:nvPicPr>
          <p:cNvPr id="42" name="Gráfico 41" descr="סימון תג 1 con relleno sólido">
            <a:extLst>
              <a:ext uri="{FF2B5EF4-FFF2-40B4-BE49-F238E27FC236}">
                <a16:creationId xmlns:a16="http://schemas.microsoft.com/office/drawing/2014/main" id="{8D2AE293-CA96-434F-9E6C-1A2C0C84B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8480" y="4464990"/>
            <a:ext cx="324412" cy="324412"/>
          </a:xfrm>
          <a:prstGeom prst="rect">
            <a:avLst/>
          </a:prstGeom>
        </p:spPr>
      </p:pic>
      <p:pic>
        <p:nvPicPr>
          <p:cNvPr id="43" name="Gráfico 42" descr="סימון תג 1 con relleno sólido">
            <a:extLst>
              <a:ext uri="{FF2B5EF4-FFF2-40B4-BE49-F238E27FC236}">
                <a16:creationId xmlns:a16="http://schemas.microsoft.com/office/drawing/2014/main" id="{4514DA2B-12A2-974C-9BF0-1A4557466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688" y="4464990"/>
            <a:ext cx="324412" cy="324412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EFC0397E-1BB8-2F48-AEB5-AF1AF8C20A6A}"/>
              </a:ext>
            </a:extLst>
          </p:cNvPr>
          <p:cNvSpPr txBox="1"/>
          <p:nvPr/>
        </p:nvSpPr>
        <p:spPr>
          <a:xfrm>
            <a:off x="3596426" y="2226570"/>
            <a:ext cx="238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Incremental/Destruir*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D98B597-090A-3740-BB6B-6C8193BA4B80}"/>
              </a:ext>
            </a:extLst>
          </p:cNvPr>
          <p:cNvSpPr txBox="1"/>
          <p:nvPr/>
        </p:nvSpPr>
        <p:spPr>
          <a:xfrm>
            <a:off x="6466451" y="2214171"/>
            <a:ext cx="188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Incremental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74BD26C-43E9-FD48-B491-82956E59F1B4}"/>
              </a:ext>
            </a:extLst>
          </p:cNvPr>
          <p:cNvSpPr txBox="1"/>
          <p:nvPr/>
        </p:nvSpPr>
        <p:spPr>
          <a:xfrm>
            <a:off x="8881851" y="2207674"/>
            <a:ext cx="22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Crear/Mutar/Destruir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42F8B05-082A-4649-9597-28B432255EBA}"/>
              </a:ext>
            </a:extLst>
          </p:cNvPr>
          <p:cNvSpPr txBox="1"/>
          <p:nvPr/>
        </p:nvSpPr>
        <p:spPr>
          <a:xfrm>
            <a:off x="0" y="6437646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@jrafaramon</a:t>
            </a:r>
          </a:p>
        </p:txBody>
      </p:sp>
    </p:spTree>
    <p:extLst>
      <p:ext uri="{BB962C8B-B14F-4D97-AF65-F5344CB8AC3E}">
        <p14:creationId xmlns:p14="http://schemas.microsoft.com/office/powerpoint/2010/main" val="1432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  <p:bldP spid="29" grpId="0"/>
      <p:bldP spid="30" grpId="0"/>
      <p:bldP spid="31" grpId="0"/>
      <p:bldP spid="46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D5D97-FFBD-CC4C-A17F-C5F0BE02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206" y="2843267"/>
            <a:ext cx="3123588" cy="1171466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94552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80194-4269-D244-A298-B4CA495B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61995DB-46D5-5E46-8DEA-EBD44C6D4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9" y="3668761"/>
            <a:ext cx="3407841" cy="244808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5E93C6-739F-E34A-B222-B927F6B87658}"/>
              </a:ext>
            </a:extLst>
          </p:cNvPr>
          <p:cNvSpPr txBox="1"/>
          <p:nvPr/>
        </p:nvSpPr>
        <p:spPr>
          <a:xfrm>
            <a:off x="1000245" y="1350628"/>
            <a:ext cx="591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No apto para aplicaciones distribuidas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5165D7-72DA-C24B-9D82-ECC97D1623EB}"/>
              </a:ext>
            </a:extLst>
          </p:cNvPr>
          <p:cNvSpPr txBox="1"/>
          <p:nvPr/>
        </p:nvSpPr>
        <p:spPr>
          <a:xfrm>
            <a:off x="1000245" y="1772535"/>
            <a:ext cx="8510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Sin soporte a referencias externas </a:t>
            </a:r>
            <a:r>
              <a:rPr lang="es-ES" sz="2800"/>
              <a:t>del repositorio (v 0.5)</a:t>
            </a:r>
            <a:endParaRPr lang="es-ES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90BF9A-6445-9045-8154-E99ECB1F4724}"/>
              </a:ext>
            </a:extLst>
          </p:cNvPr>
          <p:cNvSpPr txBox="1"/>
          <p:nvPr/>
        </p:nvSpPr>
        <p:spPr>
          <a:xfrm>
            <a:off x="1000245" y="2166096"/>
            <a:ext cx="621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Potencial acotado a ciertos casos de uso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1896DD-59E8-AE4B-99F0-5AF91A717678}"/>
              </a:ext>
            </a:extLst>
          </p:cNvPr>
          <p:cNvSpPr txBox="1"/>
          <p:nvPr/>
        </p:nvSpPr>
        <p:spPr>
          <a:xfrm>
            <a:off x="1000245" y="2559657"/>
            <a:ext cx="533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</a:t>
            </a:r>
            <a:r>
              <a:rPr lang="es-ES" sz="2800" dirty="0" err="1"/>
              <a:t>Azure</a:t>
            </a:r>
            <a:r>
              <a:rPr lang="es-ES" sz="2800" dirty="0"/>
              <a:t> Pipelines Microsoft/Ubuntu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40386-CB60-114B-A575-8563D6502F05}"/>
              </a:ext>
            </a:extLst>
          </p:cNvPr>
          <p:cNvSpPr txBox="1"/>
          <p:nvPr/>
        </p:nvSpPr>
        <p:spPr>
          <a:xfrm>
            <a:off x="5046994" y="4589407"/>
            <a:ext cx="523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Tipos: Diccionarios, </a:t>
            </a:r>
            <a:r>
              <a:rPr lang="es-ES" sz="2800" dirty="0" err="1"/>
              <a:t>Maps</a:t>
            </a:r>
            <a:r>
              <a:rPr lang="es-ES" sz="2800" dirty="0"/>
              <a:t>, Hash…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32277E4-38B6-6A4F-8FD1-80313977E113}"/>
              </a:ext>
            </a:extLst>
          </p:cNvPr>
          <p:cNvSpPr txBox="1">
            <a:spLocks/>
          </p:cNvSpPr>
          <p:nvPr/>
        </p:nvSpPr>
        <p:spPr>
          <a:xfrm>
            <a:off x="5046994" y="3397914"/>
            <a:ext cx="10515600" cy="9273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Peticiones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A38D68-F8F6-634B-8514-128C62AD2D85}"/>
              </a:ext>
            </a:extLst>
          </p:cNvPr>
          <p:cNvSpPr txBox="1"/>
          <p:nvPr/>
        </p:nvSpPr>
        <p:spPr>
          <a:xfrm>
            <a:off x="5046994" y="4920453"/>
            <a:ext cx="4986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Referenciar módulos a módulos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4497C0-35CE-1042-9A04-1C4FBE459462}"/>
              </a:ext>
            </a:extLst>
          </p:cNvPr>
          <p:cNvSpPr txBox="1"/>
          <p:nvPr/>
        </p:nvSpPr>
        <p:spPr>
          <a:xfrm>
            <a:off x="5046994" y="5260441"/>
            <a:ext cx="3855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Concatenar condiciones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FE1A2B5-49BB-734A-859D-235C78B3C507}"/>
              </a:ext>
            </a:extLst>
          </p:cNvPr>
          <p:cNvSpPr txBox="1"/>
          <p:nvPr/>
        </p:nvSpPr>
        <p:spPr>
          <a:xfrm>
            <a:off x="5046994" y="5590496"/>
            <a:ext cx="3418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- Condiciones con </a:t>
            </a:r>
            <a:r>
              <a:rPr lang="es-ES" sz="2800" dirty="0" err="1"/>
              <a:t>else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525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6A63A1-D445-4358-B427-A9EEF6A4C50C}"/>
              </a:ext>
            </a:extLst>
          </p:cNvPr>
          <p:cNvSpPr txBox="1"/>
          <p:nvPr/>
        </p:nvSpPr>
        <p:spPr>
          <a:xfrm>
            <a:off x="0" y="6436041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@jrafaramon</a:t>
            </a:r>
          </a:p>
        </p:txBody>
      </p:sp>
    </p:spTree>
    <p:extLst>
      <p:ext uri="{BB962C8B-B14F-4D97-AF65-F5344CB8AC3E}">
        <p14:creationId xmlns:p14="http://schemas.microsoft.com/office/powerpoint/2010/main" val="124994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 me:</a:t>
            </a:r>
            <a:b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jrrn.github.io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@jrafaramon</a:t>
            </a:r>
            <a:b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203</Words>
  <Application>Microsoft Macintosh PowerPoint</Application>
  <PresentationFormat>Panorámica</PresentationFormat>
  <Paragraphs>61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Presentación de PowerPoint</vt:lpstr>
      <vt:lpstr>Presentación de PowerPoint</vt:lpstr>
      <vt:lpstr>Bicep, ¿Qué es?</vt:lpstr>
      <vt:lpstr>Bicep vs ARM vs Terraform</vt:lpstr>
      <vt:lpstr>CONCLUSIONES</vt:lpstr>
      <vt:lpstr>Conclusiones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Rafa Ramón Navarro</cp:lastModifiedBy>
  <cp:revision>45</cp:revision>
  <dcterms:created xsi:type="dcterms:W3CDTF">2018-11-16T16:29:33Z</dcterms:created>
  <dcterms:modified xsi:type="dcterms:W3CDTF">2021-09-17T17:33:31Z</dcterms:modified>
</cp:coreProperties>
</file>